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1538" r:id="rId3"/>
    <p:sldId id="1527" r:id="rId4"/>
    <p:sldId id="269" r:id="rId5"/>
    <p:sldId id="1528" r:id="rId6"/>
    <p:sldId id="1530" r:id="rId7"/>
    <p:sldId id="1529" r:id="rId8"/>
    <p:sldId id="1531" r:id="rId9"/>
    <p:sldId id="1533" r:id="rId10"/>
    <p:sldId id="1539" r:id="rId11"/>
    <p:sldId id="270" r:id="rId12"/>
    <p:sldId id="271" r:id="rId13"/>
    <p:sldId id="272" r:id="rId14"/>
    <p:sldId id="1534" r:id="rId15"/>
    <p:sldId id="1535" r:id="rId16"/>
    <p:sldId id="273" r:id="rId17"/>
    <p:sldId id="274" r:id="rId18"/>
    <p:sldId id="1536" r:id="rId19"/>
    <p:sldId id="275" r:id="rId20"/>
    <p:sldId id="276" r:id="rId21"/>
    <p:sldId id="277" r:id="rId22"/>
    <p:sldId id="153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32"/>
    <p:restoredTop sz="91379"/>
  </p:normalViewPr>
  <p:slideViewPr>
    <p:cSldViewPr snapToGrid="0">
      <p:cViewPr varScale="1">
        <p:scale>
          <a:sx n="100" d="100"/>
          <a:sy n="100" d="100"/>
        </p:scale>
        <p:origin x="8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3C143-A541-7D4B-AB3E-2BEDCF73AC5B}" type="datetimeFigureOut">
              <a:rPr lang="en-US" smtClean="0"/>
              <a:t>7/13/23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BF990-CADC-D14E-AA8C-B9C864503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76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2c98fe940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2c98fe940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4294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2bfdab424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2bfdab424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2bfdab424d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2bfdab424d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2bfdab424d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2bfdab424d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2bfdab424d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2bfdab424d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517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2bfdab424d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2bfdab424d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44535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2bfdab424d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2bfdab424d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2bfdab424d_0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2bfdab424d_0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2bfdab424d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2bfdab424d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420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2bfdab424d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2bfdab424d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2bfdab424d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2bfdab424d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2bfdab424d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2bfdab424d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2bfdab424d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2bfdab424d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2bfdab424d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2bfdab424d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3017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2bfdab424d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2bfdab424d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2bfdab424d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2bfdab424d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0603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2bfdab424d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2bfdab424d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4451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2bfdab424d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2bfdab424d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0154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2bfdab424d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2bfdab424d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0125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2bfdab424d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2bfdab424d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774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2bfdab424d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2bfdab424d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7215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97D75-594B-D5B7-2B99-DEB03A671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1FA39F-83B5-F2AB-FD98-367E295CA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18326-2653-F00A-64E1-58000D0FC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13B32-DC13-87BD-4AD3-CCF2C9110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CC1D4-FED1-ECE3-2219-0C804726D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7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3C2B5-7B9F-4AA1-0C0D-8E404FCF2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7B8697-F1C4-22AC-2AB2-699DE27ECF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E8D97-2297-D543-1E75-035F41B6E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F7008-C93C-FFF1-7BC9-ACAF44A0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01FB0-E352-1BAD-D0D9-BF7821641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9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33C7D2-E3E5-B085-ED1B-837EE92A9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634983-075E-4CE3-703A-05D183A5F1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F9F8AC-FC97-36DE-994C-A4EC368E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2A0D6-4DB8-E8D9-8A69-E52899ED1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65995-1C8C-EBF5-059B-325B960BA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098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45202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6397E-C6E4-7A6C-DD63-D037328C4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7FEF9-922B-DE85-3841-59DF0FF9A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B1AD3-6A80-1EFC-647A-FA162EA8D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65436-6E00-F85D-3BAA-00C7DB933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6D7E4-4BA8-CE50-DD5B-05393830F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65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85713-248A-0B4D-064D-F0C19F006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ABC62-42E7-344B-3DBB-4A9AD8DD8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3B166-22DE-38F6-3586-9C5D0CC94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338B9-F9B5-C20A-4722-62823761E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8ECB1-90E6-B8E7-0F14-953285678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635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5F85D-7393-E58B-8C82-0B4218CC3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47F75-1B49-5282-EE6D-EAA2536EC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C26003-8EB2-107F-6FFE-913062BBC1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92ED27-0E0B-CC17-291A-D75EFC427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BF6078-D31D-963E-F2CB-98964CA2F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99E77-39A8-1F48-9A30-3D4E61FAA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800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28567-D31E-6ABB-1750-6738E356F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516CD-01A4-614D-E447-38612D5E6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18EA36-8CC4-A2DC-D608-0C002EA66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FB575E-F1DF-67E6-EEE4-3FE18FA6A7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1B390A-EE74-0739-ABC6-28EC966E34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3762C7-2284-0436-7475-959931216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EFE9F2-5D4A-5738-7F53-BBD657D96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CC7CD3-7A2E-091E-134B-6EC988909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18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83981-8423-9935-8A74-A8A371E01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0A6F9D-B499-7656-B8F3-CF4AA9177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CFC743-7948-B2EF-C6D5-E6B33C4BE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68B17-B401-EDBA-4FF0-92E4C4019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11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54900D-2D81-4A94-A74F-7FFA05B17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7D328D-407B-8824-4FDA-5475EC15A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77FAF-B96E-2941-0DF5-DA91EC168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2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7602B-8D29-AFA6-A874-60B524867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734F9-25C2-EEA2-954A-7890A6B1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55260F-2A3A-F5B3-AAE6-0EB996F48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55F3E7-10BD-FB0C-1B26-D457431F2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EE443-7D76-9F61-1FA5-033F3A7CC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62082-9E8A-BD85-BAB2-AB179383A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11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12E45-4E14-2FE2-6F9C-5D60B00F3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C1A637-D544-E52C-4C63-B0314E3FF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885483-C75A-2A69-608E-EDFA25478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8C244-FDB7-32B8-D6CD-348B406FC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149916-CFB3-43F6-E4B7-432B16BBC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F44A96-A084-7326-36C3-91444E6AE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268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EBDDC6-2EF4-67A3-ACFD-74AEC0BC0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CE39A-6449-D7CE-6386-E000434A1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E4592-4D00-C232-4BD9-53477C23EE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77798-8B99-AB42-830D-F95F076E3EC3}" type="datetimeFigureOut">
              <a:rPr lang="en-US" smtClean="0"/>
              <a:t>7/13/23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8DAE0-524D-4EC0-E18A-443C030ACC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A8B9A-3AE6-D659-E4F1-3314343C3A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4CD36-4F00-FE47-8C68-5515CD402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36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science.org/doi/10.1126/science.add2187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science.org/doi/10.1126/science.add2187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science.org/doi/10.1126/science.add2187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science.org/doi/10.1126/science.add2187" TargetMode="Externa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.org/doi/10.1126/science.add2187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i.org/10.1016/j.patter.2020.100142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A3664-EADF-57ED-4DD0-C5FB29B421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Protein sequence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BE6A88-18D8-DE74-6BE7-F4ABDBF48E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Introducing </a:t>
            </a:r>
            <a:r>
              <a:rPr lang="en-US" dirty="0" err="1"/>
              <a:t>ProteinMPNN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32953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/>
              <a:t>ProteinMPNN predicts protein sequences given a backbone structure</a:t>
            </a:r>
            <a:endParaRPr/>
          </a:p>
        </p:txBody>
      </p:sp>
      <p:pic>
        <p:nvPicPr>
          <p:cNvPr id="324" name="Google Shape;324;p26"/>
          <p:cNvPicPr preferRelativeResize="0"/>
          <p:nvPr/>
        </p:nvPicPr>
        <p:blipFill rotWithShape="1">
          <a:blip r:embed="rId3">
            <a:alphaModFix/>
          </a:blip>
          <a:srcRect r="77872" b="32827"/>
          <a:stretch/>
        </p:blipFill>
        <p:spPr>
          <a:xfrm>
            <a:off x="1462234" y="1270201"/>
            <a:ext cx="2050700" cy="3753399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6"/>
          <p:cNvSpPr/>
          <p:nvPr/>
        </p:nvSpPr>
        <p:spPr>
          <a:xfrm>
            <a:off x="1031184" y="9629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26" name="Google Shape;326;p26"/>
          <p:cNvPicPr preferRelativeResize="0"/>
          <p:nvPr/>
        </p:nvPicPr>
        <p:blipFill rotWithShape="1">
          <a:blip r:embed="rId3">
            <a:alphaModFix/>
          </a:blip>
          <a:srcRect l="87589" t="55801" b="32826"/>
          <a:stretch/>
        </p:blipFill>
        <p:spPr>
          <a:xfrm>
            <a:off x="9579633" y="4388167"/>
            <a:ext cx="1150136" cy="63543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6"/>
          <p:cNvSpPr/>
          <p:nvPr/>
        </p:nvSpPr>
        <p:spPr>
          <a:xfrm>
            <a:off x="2535467" y="4016533"/>
            <a:ext cx="1079200" cy="9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28" name="Google Shape;328;p26"/>
          <p:cNvCxnSpPr>
            <a:endCxn id="326" idx="1"/>
          </p:cNvCxnSpPr>
          <p:nvPr/>
        </p:nvCxnSpPr>
        <p:spPr>
          <a:xfrm>
            <a:off x="2649633" y="4244283"/>
            <a:ext cx="6930000" cy="461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" name="Google Shape;329;p26"/>
          <p:cNvSpPr/>
          <p:nvPr/>
        </p:nvSpPr>
        <p:spPr>
          <a:xfrm>
            <a:off x="1407833" y="1330833"/>
            <a:ext cx="2332800" cy="2565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6"/>
          <p:cNvSpPr/>
          <p:nvPr/>
        </p:nvSpPr>
        <p:spPr>
          <a:xfrm>
            <a:off x="2810600" y="3081333"/>
            <a:ext cx="1079200" cy="9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59289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7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/>
              <a:t>ProteinMPNN predicts protein sequences given a backbone structure</a:t>
            </a:r>
            <a:endParaRPr/>
          </a:p>
        </p:txBody>
      </p:sp>
      <p:pic>
        <p:nvPicPr>
          <p:cNvPr id="336" name="Google Shape;336;p27"/>
          <p:cNvPicPr preferRelativeResize="0"/>
          <p:nvPr/>
        </p:nvPicPr>
        <p:blipFill rotWithShape="1">
          <a:blip r:embed="rId3">
            <a:alphaModFix/>
          </a:blip>
          <a:srcRect b="32827"/>
          <a:stretch/>
        </p:blipFill>
        <p:spPr>
          <a:xfrm>
            <a:off x="1462234" y="1270201"/>
            <a:ext cx="9267535" cy="3753399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7"/>
          <p:cNvSpPr/>
          <p:nvPr/>
        </p:nvSpPr>
        <p:spPr>
          <a:xfrm>
            <a:off x="1031184" y="9629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/>
              <a:t>ProteinMPNN predicts protein sequences given a backbone structure</a:t>
            </a:r>
            <a:endParaRPr/>
          </a:p>
        </p:txBody>
      </p:sp>
      <p:pic>
        <p:nvPicPr>
          <p:cNvPr id="343" name="Google Shape;3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34" y="1270201"/>
            <a:ext cx="9267535" cy="5587801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8"/>
          <p:cNvSpPr/>
          <p:nvPr/>
        </p:nvSpPr>
        <p:spPr>
          <a:xfrm>
            <a:off x="1031184" y="11307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45" name="Google Shape;345;p28"/>
          <p:cNvSpPr/>
          <p:nvPr/>
        </p:nvSpPr>
        <p:spPr>
          <a:xfrm>
            <a:off x="5838467" y="5014767"/>
            <a:ext cx="4832400" cy="1783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46" name="Google Shape;346;p28"/>
          <p:cNvSpPr/>
          <p:nvPr/>
        </p:nvSpPr>
        <p:spPr>
          <a:xfrm>
            <a:off x="1090517" y="47389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/>
              <a:t>ProteinMPNN predicts protein sequences given a backbone structure</a:t>
            </a:r>
            <a:endParaRPr/>
          </a:p>
        </p:txBody>
      </p:sp>
      <p:pic>
        <p:nvPicPr>
          <p:cNvPr id="352" name="Google Shape;3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234" y="1270201"/>
            <a:ext cx="9267535" cy="558780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9"/>
          <p:cNvSpPr/>
          <p:nvPr/>
        </p:nvSpPr>
        <p:spPr>
          <a:xfrm>
            <a:off x="1031184" y="11307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54" name="Google Shape;354;p29"/>
          <p:cNvSpPr/>
          <p:nvPr/>
        </p:nvSpPr>
        <p:spPr>
          <a:xfrm>
            <a:off x="1031184" y="48108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55" name="Google Shape;355;p29"/>
          <p:cNvSpPr/>
          <p:nvPr/>
        </p:nvSpPr>
        <p:spPr>
          <a:xfrm>
            <a:off x="5514633" y="5014091"/>
            <a:ext cx="659600" cy="29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 err="1"/>
              <a:t>ProteinMPNN</a:t>
            </a:r>
            <a:r>
              <a:rPr lang="en" dirty="0"/>
              <a:t> performance breakdown – single chain</a:t>
            </a:r>
            <a:endParaRPr dirty="0"/>
          </a:p>
        </p:txBody>
      </p:sp>
      <p:sp>
        <p:nvSpPr>
          <p:cNvPr id="353" name="Google Shape;353;p29"/>
          <p:cNvSpPr/>
          <p:nvPr/>
        </p:nvSpPr>
        <p:spPr>
          <a:xfrm>
            <a:off x="1031184" y="11307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54" name="Google Shape;354;p29"/>
          <p:cNvSpPr/>
          <p:nvPr/>
        </p:nvSpPr>
        <p:spPr>
          <a:xfrm>
            <a:off x="1031184" y="48108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55" name="Google Shape;355;p29"/>
          <p:cNvSpPr/>
          <p:nvPr/>
        </p:nvSpPr>
        <p:spPr>
          <a:xfrm>
            <a:off x="5514633" y="5014091"/>
            <a:ext cx="659600" cy="29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" name="Picture 2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3C44633A-F8DE-667B-ED8E-A88820614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775" y="763600"/>
            <a:ext cx="9696450" cy="5211990"/>
          </a:xfrm>
          <a:prstGeom prst="rect">
            <a:avLst/>
          </a:prstGeom>
        </p:spPr>
      </p:pic>
      <p:sp>
        <p:nvSpPr>
          <p:cNvPr id="4" name="Google Shape;363;p30">
            <a:extLst>
              <a:ext uri="{FF2B5EF4-FFF2-40B4-BE49-F238E27FC236}">
                <a16:creationId xmlns:a16="http://schemas.microsoft.com/office/drawing/2014/main" id="{C01B9271-0105-CA3E-9244-ECBEFE5EAAD2}"/>
              </a:ext>
            </a:extLst>
          </p:cNvPr>
          <p:cNvSpPr txBox="1"/>
          <p:nvPr/>
        </p:nvSpPr>
        <p:spPr>
          <a:xfrm>
            <a:off x="0" y="6094400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 err="1">
                <a:latin typeface="Calibri"/>
                <a:ea typeface="Calibri"/>
                <a:cs typeface="Calibri"/>
                <a:sym typeface="Calibri"/>
              </a:rPr>
              <a:t>Dauparas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>
                <a:latin typeface="Calibri"/>
                <a:ea typeface="Calibri"/>
                <a:cs typeface="Calibri"/>
                <a:sym typeface="Calibri"/>
              </a:rPr>
              <a:t>Science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202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2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https://www.science.org/doi/10.1126/science.add2187</a:t>
            </a:r>
            <a:endParaRPr sz="1467" u="sng" dirty="0">
              <a:solidFill>
                <a:srgbClr val="0097A7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sz="1467" dirty="0"/>
          </a:p>
        </p:txBody>
      </p:sp>
    </p:spTree>
    <p:extLst>
      <p:ext uri="{BB962C8B-B14F-4D97-AF65-F5344CB8AC3E}">
        <p14:creationId xmlns:p14="http://schemas.microsoft.com/office/powerpoint/2010/main" val="1308376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 err="1"/>
              <a:t>ProteinMPNN</a:t>
            </a:r>
            <a:r>
              <a:rPr lang="en" dirty="0"/>
              <a:t> performance</a:t>
            </a:r>
            <a:endParaRPr dirty="0"/>
          </a:p>
        </p:txBody>
      </p:sp>
      <p:sp>
        <p:nvSpPr>
          <p:cNvPr id="353" name="Google Shape;353;p29"/>
          <p:cNvSpPr/>
          <p:nvPr/>
        </p:nvSpPr>
        <p:spPr>
          <a:xfrm>
            <a:off x="1031184" y="11307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54" name="Google Shape;354;p29"/>
          <p:cNvSpPr/>
          <p:nvPr/>
        </p:nvSpPr>
        <p:spPr>
          <a:xfrm>
            <a:off x="1031184" y="48108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55" name="Google Shape;355;p29"/>
          <p:cNvSpPr/>
          <p:nvPr/>
        </p:nvSpPr>
        <p:spPr>
          <a:xfrm>
            <a:off x="5514633" y="5014091"/>
            <a:ext cx="659600" cy="29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" name="Picture 3" descr="A picture containing plot, diagram, line&#10;&#10;Description automatically generated">
            <a:extLst>
              <a:ext uri="{FF2B5EF4-FFF2-40B4-BE49-F238E27FC236}">
                <a16:creationId xmlns:a16="http://schemas.microsoft.com/office/drawing/2014/main" id="{30F33D6B-8BDA-378E-A327-7803D43A5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12" y="1814351"/>
            <a:ext cx="11372641" cy="3570319"/>
          </a:xfrm>
          <a:prstGeom prst="rect">
            <a:avLst/>
          </a:prstGeom>
        </p:spPr>
      </p:pic>
      <p:sp>
        <p:nvSpPr>
          <p:cNvPr id="5" name="Google Shape;363;p30">
            <a:extLst>
              <a:ext uri="{FF2B5EF4-FFF2-40B4-BE49-F238E27FC236}">
                <a16:creationId xmlns:a16="http://schemas.microsoft.com/office/drawing/2014/main" id="{56564C38-E901-E24F-5EC2-E8F03848DF20}"/>
              </a:ext>
            </a:extLst>
          </p:cNvPr>
          <p:cNvSpPr txBox="1"/>
          <p:nvPr/>
        </p:nvSpPr>
        <p:spPr>
          <a:xfrm>
            <a:off x="0" y="6094400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 err="1">
                <a:latin typeface="Calibri"/>
                <a:ea typeface="Calibri"/>
                <a:cs typeface="Calibri"/>
                <a:sym typeface="Calibri"/>
              </a:rPr>
              <a:t>Dauparas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>
                <a:latin typeface="Calibri"/>
                <a:ea typeface="Calibri"/>
                <a:cs typeface="Calibri"/>
                <a:sym typeface="Calibri"/>
              </a:rPr>
              <a:t>Science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202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2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https://www.science.org/doi/10.1126/science.add2187</a:t>
            </a:r>
            <a:endParaRPr sz="1467" u="sng" dirty="0">
              <a:solidFill>
                <a:srgbClr val="0097A7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sz="1467" dirty="0"/>
          </a:p>
        </p:txBody>
      </p:sp>
    </p:spTree>
    <p:extLst>
      <p:ext uri="{BB962C8B-B14F-4D97-AF65-F5344CB8AC3E}">
        <p14:creationId xmlns:p14="http://schemas.microsoft.com/office/powerpoint/2010/main" val="409146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/>
              <a:t>Increasing ProteinMPNN sampling temperature increases sequence diversity (and entropy)</a:t>
            </a:r>
            <a:endParaRPr/>
          </a:p>
        </p:txBody>
      </p:sp>
      <p:pic>
        <p:nvPicPr>
          <p:cNvPr id="361" name="Google Shape;3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00" y="2206649"/>
            <a:ext cx="5120133" cy="3321168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0"/>
          <p:cNvSpPr/>
          <p:nvPr/>
        </p:nvSpPr>
        <p:spPr>
          <a:xfrm>
            <a:off x="-237883" y="19573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63" name="Google Shape;363;p30"/>
          <p:cNvSpPr txBox="1"/>
          <p:nvPr/>
        </p:nvSpPr>
        <p:spPr>
          <a:xfrm>
            <a:off x="0" y="6094400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 err="1">
                <a:latin typeface="Calibri"/>
                <a:ea typeface="Calibri"/>
                <a:cs typeface="Calibri"/>
                <a:sym typeface="Calibri"/>
              </a:rPr>
              <a:t>Dauparas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>
                <a:latin typeface="Calibri"/>
                <a:ea typeface="Calibri"/>
                <a:cs typeface="Calibri"/>
                <a:sym typeface="Calibri"/>
              </a:rPr>
              <a:t>Science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202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2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https://www.science.org/doi/10.1126/science.add2187</a:t>
            </a:r>
            <a:endParaRPr sz="1467" u="sng" dirty="0">
              <a:solidFill>
                <a:srgbClr val="0097A7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sz="1467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1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/>
              <a:t>Increasing ProteinMPNN sampling temperature increases sequence diversity (and entropy)</a:t>
            </a:r>
            <a:endParaRPr/>
          </a:p>
        </p:txBody>
      </p:sp>
      <p:pic>
        <p:nvPicPr>
          <p:cNvPr id="369" name="Google Shape;3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00" y="2206649"/>
            <a:ext cx="5120133" cy="3321168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1"/>
          <p:cNvSpPr/>
          <p:nvPr/>
        </p:nvSpPr>
        <p:spPr>
          <a:xfrm>
            <a:off x="-237883" y="19573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71" name="Google Shape;37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4137" y="2509984"/>
            <a:ext cx="6204499" cy="27144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2" name="Google Shape;372;p31"/>
          <p:cNvCxnSpPr/>
          <p:nvPr/>
        </p:nvCxnSpPr>
        <p:spPr>
          <a:xfrm flipH="1">
            <a:off x="11623833" y="2549433"/>
            <a:ext cx="12800" cy="26356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3" name="Google Shape;373;p31"/>
          <p:cNvSpPr txBox="1"/>
          <p:nvPr/>
        </p:nvSpPr>
        <p:spPr>
          <a:xfrm>
            <a:off x="11739967" y="3502500"/>
            <a:ext cx="4000000" cy="876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2400">
                <a:solidFill>
                  <a:schemeClr val="dk1"/>
                </a:solidFill>
              </a:rPr>
              <a:t>T</a:t>
            </a:r>
            <a:endParaRPr sz="2400"/>
          </a:p>
        </p:txBody>
      </p:sp>
      <p:sp>
        <p:nvSpPr>
          <p:cNvPr id="374" name="Google Shape;374;p31"/>
          <p:cNvSpPr txBox="1"/>
          <p:nvPr/>
        </p:nvSpPr>
        <p:spPr>
          <a:xfrm>
            <a:off x="11636633" y="4720067"/>
            <a:ext cx="4000000" cy="876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2400">
                <a:solidFill>
                  <a:schemeClr val="dk1"/>
                </a:solidFill>
              </a:rPr>
              <a:t>1.0</a:t>
            </a:r>
            <a:endParaRPr sz="2400"/>
          </a:p>
        </p:txBody>
      </p:sp>
      <p:sp>
        <p:nvSpPr>
          <p:cNvPr id="375" name="Google Shape;375;p31"/>
          <p:cNvSpPr txBox="1"/>
          <p:nvPr/>
        </p:nvSpPr>
        <p:spPr>
          <a:xfrm>
            <a:off x="11623833" y="2348800"/>
            <a:ext cx="4000000" cy="876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2400">
                <a:solidFill>
                  <a:schemeClr val="dk1"/>
                </a:solidFill>
              </a:rPr>
              <a:t>0.1</a:t>
            </a:r>
            <a:endParaRPr sz="2400"/>
          </a:p>
        </p:txBody>
      </p:sp>
      <p:sp>
        <p:nvSpPr>
          <p:cNvPr id="376" name="Google Shape;376;p31"/>
          <p:cNvSpPr txBox="1"/>
          <p:nvPr/>
        </p:nvSpPr>
        <p:spPr>
          <a:xfrm>
            <a:off x="0" y="6094400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 err="1">
                <a:latin typeface="Calibri"/>
                <a:ea typeface="Calibri"/>
                <a:cs typeface="Calibri"/>
                <a:sym typeface="Calibri"/>
              </a:rPr>
              <a:t>Dauparas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>
                <a:latin typeface="Calibri"/>
                <a:ea typeface="Calibri"/>
                <a:cs typeface="Calibri"/>
                <a:sym typeface="Calibri"/>
              </a:rPr>
              <a:t>Science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202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2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https://www.science.org/doi/10.1126/science.add2187</a:t>
            </a:r>
            <a:endParaRPr sz="1467" u="sng" dirty="0">
              <a:solidFill>
                <a:srgbClr val="0097A7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sz="1467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 err="1"/>
              <a:t>AlphaFold</a:t>
            </a:r>
            <a:r>
              <a:rPr lang="en" dirty="0"/>
              <a:t> performance on </a:t>
            </a:r>
            <a:r>
              <a:rPr lang="en" dirty="0" err="1"/>
              <a:t>ProteinMPNN</a:t>
            </a:r>
            <a:r>
              <a:rPr lang="en" dirty="0"/>
              <a:t> sequences</a:t>
            </a:r>
            <a:endParaRPr dirty="0"/>
          </a:p>
        </p:txBody>
      </p:sp>
      <p:sp>
        <p:nvSpPr>
          <p:cNvPr id="353" name="Google Shape;353;p29"/>
          <p:cNvSpPr/>
          <p:nvPr/>
        </p:nvSpPr>
        <p:spPr>
          <a:xfrm>
            <a:off x="1031184" y="11307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54" name="Google Shape;354;p29"/>
          <p:cNvSpPr/>
          <p:nvPr/>
        </p:nvSpPr>
        <p:spPr>
          <a:xfrm>
            <a:off x="1031184" y="48108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55" name="Google Shape;355;p29"/>
          <p:cNvSpPr/>
          <p:nvPr/>
        </p:nvSpPr>
        <p:spPr>
          <a:xfrm>
            <a:off x="5514633" y="5014091"/>
            <a:ext cx="659600" cy="29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" name="Google Shape;363;p30">
            <a:extLst>
              <a:ext uri="{FF2B5EF4-FFF2-40B4-BE49-F238E27FC236}">
                <a16:creationId xmlns:a16="http://schemas.microsoft.com/office/drawing/2014/main" id="{56564C38-E901-E24F-5EC2-E8F03848DF20}"/>
              </a:ext>
            </a:extLst>
          </p:cNvPr>
          <p:cNvSpPr txBox="1"/>
          <p:nvPr/>
        </p:nvSpPr>
        <p:spPr>
          <a:xfrm>
            <a:off x="0" y="6094400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 err="1">
                <a:latin typeface="Calibri"/>
                <a:ea typeface="Calibri"/>
                <a:cs typeface="Calibri"/>
                <a:sym typeface="Calibri"/>
              </a:rPr>
              <a:t>Dauparas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>
                <a:latin typeface="Calibri"/>
                <a:ea typeface="Calibri"/>
                <a:cs typeface="Calibri"/>
                <a:sym typeface="Calibri"/>
              </a:rPr>
              <a:t>Science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202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2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https://www.science.org/doi/10.1126/science.add2187</a:t>
            </a:r>
            <a:endParaRPr sz="1467" u="sng" dirty="0">
              <a:solidFill>
                <a:srgbClr val="0097A7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sz="1467" dirty="0"/>
          </a:p>
        </p:txBody>
      </p:sp>
      <p:pic>
        <p:nvPicPr>
          <p:cNvPr id="3" name="Picture 2" descr="A picture containing text, font, diagram, line&#10;&#10;Description automatically generated">
            <a:extLst>
              <a:ext uri="{FF2B5EF4-FFF2-40B4-BE49-F238E27FC236}">
                <a16:creationId xmlns:a16="http://schemas.microsoft.com/office/drawing/2014/main" id="{E4715AB0-4C6F-10BE-5B9C-374635F2F8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14"/>
          <a:stretch/>
        </p:blipFill>
        <p:spPr>
          <a:xfrm>
            <a:off x="690725" y="1906268"/>
            <a:ext cx="10967015" cy="344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48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2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 err="1"/>
              <a:t>ProteinMPNN</a:t>
            </a:r>
            <a:r>
              <a:rPr lang="en" dirty="0"/>
              <a:t> can design on multi-chain </a:t>
            </a:r>
            <a:r>
              <a:rPr lang="en" dirty="0" err="1"/>
              <a:t>pdbs</a:t>
            </a:r>
            <a:endParaRPr dirty="0"/>
          </a:p>
        </p:txBody>
      </p:sp>
      <p:pic>
        <p:nvPicPr>
          <p:cNvPr id="382" name="Google Shape;3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167" y="1714501"/>
            <a:ext cx="10119699" cy="413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2"/>
          <p:cNvSpPr txBox="1"/>
          <p:nvPr/>
        </p:nvSpPr>
        <p:spPr>
          <a:xfrm>
            <a:off x="0" y="6242400"/>
            <a:ext cx="4000000" cy="828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 sz="2133">
                <a:solidFill>
                  <a:schemeClr val="dk1"/>
                </a:solidFill>
              </a:rPr>
              <a:t>Figure from Simon Duerr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/>
              <a:t>We covered protein structure prediction</a:t>
            </a:r>
            <a:endParaRPr dirty="0"/>
          </a:p>
        </p:txBody>
      </p:sp>
      <p:sp>
        <p:nvSpPr>
          <p:cNvPr id="61" name="Google Shape;61;p14"/>
          <p:cNvSpPr/>
          <p:nvPr/>
        </p:nvSpPr>
        <p:spPr>
          <a:xfrm>
            <a:off x="101600" y="1495593"/>
            <a:ext cx="1007200" cy="553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3" name="Google Shape;63;p14"/>
          <p:cNvCxnSpPr/>
          <p:nvPr/>
        </p:nvCxnSpPr>
        <p:spPr>
          <a:xfrm>
            <a:off x="3106455" y="2922418"/>
            <a:ext cx="45332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1CA0ED5-C557-998D-D51E-8E2B25773CDD}"/>
              </a:ext>
            </a:extLst>
          </p:cNvPr>
          <p:cNvSpPr txBox="1"/>
          <p:nvPr/>
        </p:nvSpPr>
        <p:spPr>
          <a:xfrm>
            <a:off x="1108800" y="2737752"/>
            <a:ext cx="1518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ILVEPRTEINS…</a:t>
            </a:r>
          </a:p>
        </p:txBody>
      </p:sp>
      <p:pic>
        <p:nvPicPr>
          <p:cNvPr id="4" name="Picture 3" descr="A blue and green structure with blue balls&#10;&#10;Description automatically generated">
            <a:extLst>
              <a:ext uri="{FF2B5EF4-FFF2-40B4-BE49-F238E27FC236}">
                <a16:creationId xmlns:a16="http://schemas.microsoft.com/office/drawing/2014/main" id="{37244F20-8C69-F73A-9BEC-44571C16F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467" y="968028"/>
            <a:ext cx="5587739" cy="427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99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"/>
              <a:t>ProteinMPNN Demonstration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/>
              <a:t>ProteinMPNN Demonstration</a:t>
            </a:r>
            <a:endParaRPr/>
          </a:p>
        </p:txBody>
      </p:sp>
      <p:sp>
        <p:nvSpPr>
          <p:cNvPr id="394" name="Google Shape;394;p34"/>
          <p:cNvSpPr/>
          <p:nvPr/>
        </p:nvSpPr>
        <p:spPr>
          <a:xfrm>
            <a:off x="1031184" y="11307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95" name="Google Shape;395;p34"/>
          <p:cNvSpPr/>
          <p:nvPr/>
        </p:nvSpPr>
        <p:spPr>
          <a:xfrm>
            <a:off x="1031184" y="48108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96" name="Google Shape;396;p34"/>
          <p:cNvSpPr/>
          <p:nvPr/>
        </p:nvSpPr>
        <p:spPr>
          <a:xfrm>
            <a:off x="5514633" y="5014091"/>
            <a:ext cx="659600" cy="29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97" name="Google Shape;397;p34"/>
          <p:cNvSpPr txBox="1">
            <a:spLocks noGrp="1"/>
          </p:cNvSpPr>
          <p:nvPr>
            <p:ph type="body" idx="4294967295"/>
          </p:nvPr>
        </p:nvSpPr>
        <p:spPr>
          <a:xfrm>
            <a:off x="1200400" y="1364600"/>
            <a:ext cx="9791200" cy="423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search </a:t>
            </a:r>
            <a:r>
              <a:rPr lang="en" i="1">
                <a:solidFill>
                  <a:schemeClr val="dk1"/>
                </a:solidFill>
              </a:rPr>
              <a:t>“proteinmpnn hugging face”</a:t>
            </a:r>
            <a:r>
              <a:rPr lang="en">
                <a:solidFill>
                  <a:schemeClr val="dk1"/>
                </a:solidFill>
              </a:rPr>
              <a:t> or go to </a:t>
            </a:r>
            <a:r>
              <a:rPr lang="en">
                <a:solidFill>
                  <a:srgbClr val="1155CC"/>
                </a:solidFill>
              </a:rPr>
              <a:t>https://huggingface.co/spaces/simonduerr/ProteinMPNN</a:t>
            </a:r>
            <a:endParaRPr>
              <a:solidFill>
                <a:srgbClr val="1155CC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endParaRPr>
              <a:solidFill>
                <a:schemeClr val="dk1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endParaRPr>
              <a:solidFill>
                <a:schemeClr val="dk1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/>
              <a:t>Slide credits</a:t>
            </a:r>
            <a:endParaRPr dirty="0"/>
          </a:p>
        </p:txBody>
      </p:sp>
      <p:sp>
        <p:nvSpPr>
          <p:cNvPr id="394" name="Google Shape;394;p34"/>
          <p:cNvSpPr/>
          <p:nvPr/>
        </p:nvSpPr>
        <p:spPr>
          <a:xfrm>
            <a:off x="1031184" y="11307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95" name="Google Shape;395;p34"/>
          <p:cNvSpPr/>
          <p:nvPr/>
        </p:nvSpPr>
        <p:spPr>
          <a:xfrm>
            <a:off x="1031184" y="48108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96" name="Google Shape;396;p34"/>
          <p:cNvSpPr/>
          <p:nvPr/>
        </p:nvSpPr>
        <p:spPr>
          <a:xfrm>
            <a:off x="5514633" y="5014091"/>
            <a:ext cx="659600" cy="29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97" name="Google Shape;397;p34"/>
          <p:cNvSpPr txBox="1">
            <a:spLocks noGrp="1"/>
          </p:cNvSpPr>
          <p:nvPr>
            <p:ph type="body" idx="4294967295"/>
          </p:nvPr>
        </p:nvSpPr>
        <p:spPr>
          <a:xfrm>
            <a:off x="1200400" y="1364600"/>
            <a:ext cx="9791200" cy="423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solidFill>
                  <a:schemeClr val="dk1"/>
                </a:solidFill>
              </a:rPr>
              <a:t>Deniz </a:t>
            </a:r>
            <a:r>
              <a:rPr lang="en-US" dirty="0" err="1">
                <a:solidFill>
                  <a:schemeClr val="dk1"/>
                </a:solidFill>
              </a:rPr>
              <a:t>Akpinaroglu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5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25"/>
          <p:cNvPicPr preferRelativeResize="0"/>
          <p:nvPr/>
        </p:nvPicPr>
        <p:blipFill rotWithShape="1">
          <a:blip r:embed="rId3">
            <a:alphaModFix/>
          </a:blip>
          <a:srcRect l="29363" r="58089" b="70035"/>
          <a:stretch/>
        </p:blipFill>
        <p:spPr>
          <a:xfrm>
            <a:off x="2026233" y="763601"/>
            <a:ext cx="1443067" cy="182613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5"/>
          <p:cNvSpPr txBox="1"/>
          <p:nvPr/>
        </p:nvSpPr>
        <p:spPr>
          <a:xfrm>
            <a:off x="7889200" y="6094400"/>
            <a:ext cx="4302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173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Gao, Mahajan, Sulam &amp; Gray </a:t>
            </a:r>
            <a:r>
              <a:rPr lang="en" sz="1733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Patterns</a:t>
            </a:r>
            <a:r>
              <a:rPr lang="en" sz="173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2020</a:t>
            </a:r>
            <a:endParaRPr sz="1733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r">
              <a:lnSpc>
                <a:spcPct val="115000"/>
              </a:lnSpc>
            </a:pPr>
            <a:r>
              <a:rPr lang="en" sz="1467" u="sng">
                <a:solidFill>
                  <a:srgbClr val="0097A7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https://doi.org/10.1016/j.patter.2020.100142</a:t>
            </a:r>
            <a:endParaRPr sz="1467" u="sng">
              <a:solidFill>
                <a:srgbClr val="0097A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r"/>
            <a:endParaRPr sz="1467"/>
          </a:p>
        </p:txBody>
      </p:sp>
      <p:pic>
        <p:nvPicPr>
          <p:cNvPr id="294" name="Google Shape;294;p25"/>
          <p:cNvPicPr preferRelativeResize="0"/>
          <p:nvPr/>
        </p:nvPicPr>
        <p:blipFill rotWithShape="1">
          <a:blip r:embed="rId3">
            <a:alphaModFix/>
          </a:blip>
          <a:srcRect l="43272" r="27330" b="79665"/>
          <a:stretch/>
        </p:blipFill>
        <p:spPr>
          <a:xfrm>
            <a:off x="4501867" y="679701"/>
            <a:ext cx="3381035" cy="123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5"/>
          <p:cNvPicPr preferRelativeResize="0"/>
          <p:nvPr/>
        </p:nvPicPr>
        <p:blipFill rotWithShape="1">
          <a:blip r:embed="rId3">
            <a:alphaModFix/>
          </a:blip>
          <a:srcRect l="73198" r="3241" b="71102"/>
          <a:stretch/>
        </p:blipFill>
        <p:spPr>
          <a:xfrm>
            <a:off x="9136001" y="892034"/>
            <a:ext cx="2709631" cy="176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5"/>
          <p:cNvPicPr preferRelativeResize="0"/>
          <p:nvPr/>
        </p:nvPicPr>
        <p:blipFill rotWithShape="1">
          <a:blip r:embed="rId3">
            <a:alphaModFix/>
          </a:blip>
          <a:srcRect l="81961" t="28834" r="2713" b="38507"/>
          <a:stretch/>
        </p:blipFill>
        <p:spPr>
          <a:xfrm>
            <a:off x="9687533" y="3117267"/>
            <a:ext cx="1762467" cy="1990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5"/>
          <p:cNvPicPr preferRelativeResize="0"/>
          <p:nvPr/>
        </p:nvPicPr>
        <p:blipFill rotWithShape="1">
          <a:blip r:embed="rId3">
            <a:alphaModFix/>
          </a:blip>
          <a:srcRect l="79150" t="61899" r="4904" b="7212"/>
          <a:stretch/>
        </p:blipFill>
        <p:spPr>
          <a:xfrm>
            <a:off x="7187967" y="4212067"/>
            <a:ext cx="1833800" cy="1882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5"/>
          <p:cNvPicPr preferRelativeResize="0"/>
          <p:nvPr/>
        </p:nvPicPr>
        <p:blipFill rotWithShape="1">
          <a:blip r:embed="rId3">
            <a:alphaModFix/>
          </a:blip>
          <a:srcRect l="29670" t="60924" r="29674" b="4261"/>
          <a:stretch/>
        </p:blipFill>
        <p:spPr>
          <a:xfrm>
            <a:off x="1933485" y="4674934"/>
            <a:ext cx="4675900" cy="2121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25"/>
          <p:cNvPicPr preferRelativeResize="0"/>
          <p:nvPr/>
        </p:nvPicPr>
        <p:blipFill rotWithShape="1">
          <a:blip r:embed="rId3">
            <a:alphaModFix/>
          </a:blip>
          <a:srcRect l="25083" t="28657" r="55626" b="37895"/>
          <a:stretch/>
        </p:blipFill>
        <p:spPr>
          <a:xfrm>
            <a:off x="-192433" y="2505833"/>
            <a:ext cx="2218664" cy="2038232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5"/>
          <p:cNvSpPr/>
          <p:nvPr/>
        </p:nvSpPr>
        <p:spPr>
          <a:xfrm>
            <a:off x="4196333" y="454406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01" name="Google Shape;301;p25"/>
          <p:cNvSpPr/>
          <p:nvPr/>
        </p:nvSpPr>
        <p:spPr>
          <a:xfrm>
            <a:off x="5766200" y="4441900"/>
            <a:ext cx="659600" cy="53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02" name="Google Shape;302;p25"/>
          <p:cNvPicPr preferRelativeResize="0"/>
          <p:nvPr/>
        </p:nvPicPr>
        <p:blipFill rotWithShape="1">
          <a:blip r:embed="rId3">
            <a:alphaModFix/>
          </a:blip>
          <a:srcRect l="50977" t="23276" r="26928" b="38769"/>
          <a:stretch/>
        </p:blipFill>
        <p:spPr>
          <a:xfrm>
            <a:off x="4508151" y="2320450"/>
            <a:ext cx="2541131" cy="231306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5"/>
          <p:cNvSpPr/>
          <p:nvPr/>
        </p:nvSpPr>
        <p:spPr>
          <a:xfrm>
            <a:off x="5658433" y="22609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04" name="Google Shape;304;p25"/>
          <p:cNvSpPr/>
          <p:nvPr/>
        </p:nvSpPr>
        <p:spPr>
          <a:xfrm>
            <a:off x="6928700" y="25897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05" name="Google Shape;305;p25"/>
          <p:cNvSpPr/>
          <p:nvPr/>
        </p:nvSpPr>
        <p:spPr>
          <a:xfrm>
            <a:off x="6784233" y="3400884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06" name="Google Shape;306;p25"/>
          <p:cNvSpPr/>
          <p:nvPr/>
        </p:nvSpPr>
        <p:spPr>
          <a:xfrm>
            <a:off x="6477084" y="42120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07" name="Google Shape;307;p25"/>
          <p:cNvSpPr/>
          <p:nvPr/>
        </p:nvSpPr>
        <p:spPr>
          <a:xfrm>
            <a:off x="4006617" y="25897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08" name="Google Shape;308;p25"/>
          <p:cNvSpPr/>
          <p:nvPr/>
        </p:nvSpPr>
        <p:spPr>
          <a:xfrm>
            <a:off x="4137884" y="36323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09" name="Google Shape;309;p25"/>
          <p:cNvSpPr/>
          <p:nvPr/>
        </p:nvSpPr>
        <p:spPr>
          <a:xfrm>
            <a:off x="4508151" y="4212051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0" name="Google Shape;310;p25"/>
          <p:cNvSpPr/>
          <p:nvPr/>
        </p:nvSpPr>
        <p:spPr>
          <a:xfrm>
            <a:off x="5848067" y="4314068"/>
            <a:ext cx="659600" cy="76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11" name="Google Shape;311;p25"/>
          <p:cNvCxnSpPr/>
          <p:nvPr/>
        </p:nvCxnSpPr>
        <p:spPr>
          <a:xfrm rot="10800000">
            <a:off x="3285133" y="2374033"/>
            <a:ext cx="1354800" cy="8032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12" name="Google Shape;312;p25"/>
          <p:cNvCxnSpPr>
            <a:stCxn id="303" idx="2"/>
            <a:endCxn id="294" idx="2"/>
          </p:cNvCxnSpPr>
          <p:nvPr/>
        </p:nvCxnSpPr>
        <p:spPr>
          <a:xfrm rot="10800000" flipH="1">
            <a:off x="5988233" y="1918951"/>
            <a:ext cx="204000" cy="10256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13" name="Google Shape;313;p25"/>
          <p:cNvCxnSpPr/>
          <p:nvPr/>
        </p:nvCxnSpPr>
        <p:spPr>
          <a:xfrm rot="10800000" flipH="1">
            <a:off x="7013867" y="2362033"/>
            <a:ext cx="1978400" cy="8152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14" name="Google Shape;314;p25"/>
          <p:cNvCxnSpPr/>
          <p:nvPr/>
        </p:nvCxnSpPr>
        <p:spPr>
          <a:xfrm>
            <a:off x="6788067" y="3624584"/>
            <a:ext cx="2633600" cy="764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15" name="Google Shape;315;p25"/>
          <p:cNvCxnSpPr/>
          <p:nvPr/>
        </p:nvCxnSpPr>
        <p:spPr>
          <a:xfrm>
            <a:off x="6534267" y="4148367"/>
            <a:ext cx="839600" cy="5516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16" name="Google Shape;316;p25"/>
          <p:cNvCxnSpPr>
            <a:stCxn id="310" idx="0"/>
          </p:cNvCxnSpPr>
          <p:nvPr/>
        </p:nvCxnSpPr>
        <p:spPr>
          <a:xfrm flipH="1">
            <a:off x="6054667" y="4314068"/>
            <a:ext cx="123200" cy="9612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17" name="Google Shape;317;p25"/>
          <p:cNvCxnSpPr>
            <a:stCxn id="309" idx="0"/>
            <a:endCxn id="300" idx="1"/>
          </p:cNvCxnSpPr>
          <p:nvPr/>
        </p:nvCxnSpPr>
        <p:spPr>
          <a:xfrm flipH="1">
            <a:off x="4196351" y="4212051"/>
            <a:ext cx="641600" cy="6740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18" name="Google Shape;318;p25"/>
          <p:cNvCxnSpPr>
            <a:stCxn id="308" idx="3"/>
          </p:cNvCxnSpPr>
          <p:nvPr/>
        </p:nvCxnSpPr>
        <p:spPr>
          <a:xfrm rot="10800000">
            <a:off x="2182284" y="3740917"/>
            <a:ext cx="2615200" cy="2332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" name="Google Shape;86;p17">
            <a:extLst>
              <a:ext uri="{FF2B5EF4-FFF2-40B4-BE49-F238E27FC236}">
                <a16:creationId xmlns:a16="http://schemas.microsoft.com/office/drawing/2014/main" id="{0F894FE7-11ED-E7B1-160D-E1907D3368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 sz="3600" dirty="0"/>
              <a:t>Common data representations for proteins in machine learning</a:t>
            </a:r>
            <a:endParaRPr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/>
              <a:t>ProteinMPNN predicts protein sequences given a backbone structure</a:t>
            </a:r>
            <a:endParaRPr/>
          </a:p>
        </p:txBody>
      </p:sp>
      <p:pic>
        <p:nvPicPr>
          <p:cNvPr id="324" name="Google Shape;324;p26"/>
          <p:cNvPicPr preferRelativeResize="0"/>
          <p:nvPr/>
        </p:nvPicPr>
        <p:blipFill rotWithShape="1">
          <a:blip r:embed="rId3">
            <a:alphaModFix/>
          </a:blip>
          <a:srcRect r="77872" b="32827"/>
          <a:stretch/>
        </p:blipFill>
        <p:spPr>
          <a:xfrm>
            <a:off x="1462234" y="1270201"/>
            <a:ext cx="2050700" cy="3753399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6"/>
          <p:cNvSpPr/>
          <p:nvPr/>
        </p:nvSpPr>
        <p:spPr>
          <a:xfrm>
            <a:off x="1031184" y="9629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26" name="Google Shape;326;p26"/>
          <p:cNvPicPr preferRelativeResize="0"/>
          <p:nvPr/>
        </p:nvPicPr>
        <p:blipFill rotWithShape="1">
          <a:blip r:embed="rId3">
            <a:alphaModFix/>
          </a:blip>
          <a:srcRect l="87589" t="55801" b="32826"/>
          <a:stretch/>
        </p:blipFill>
        <p:spPr>
          <a:xfrm>
            <a:off x="9579633" y="4388167"/>
            <a:ext cx="1150136" cy="63543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6"/>
          <p:cNvSpPr/>
          <p:nvPr/>
        </p:nvSpPr>
        <p:spPr>
          <a:xfrm>
            <a:off x="2535467" y="4016533"/>
            <a:ext cx="1079200" cy="9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28" name="Google Shape;328;p26"/>
          <p:cNvCxnSpPr>
            <a:endCxn id="326" idx="1"/>
          </p:cNvCxnSpPr>
          <p:nvPr/>
        </p:nvCxnSpPr>
        <p:spPr>
          <a:xfrm>
            <a:off x="2649633" y="4244283"/>
            <a:ext cx="6930000" cy="461600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9" name="Google Shape;329;p26"/>
          <p:cNvSpPr/>
          <p:nvPr/>
        </p:nvSpPr>
        <p:spPr>
          <a:xfrm>
            <a:off x="1407833" y="1330833"/>
            <a:ext cx="2332800" cy="2565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6"/>
          <p:cNvSpPr/>
          <p:nvPr/>
        </p:nvSpPr>
        <p:spPr>
          <a:xfrm>
            <a:off x="2810600" y="3081333"/>
            <a:ext cx="1079200" cy="9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/>
              <a:t>The MPNN architecture built for protein design by John Ingraham et al.</a:t>
            </a:r>
            <a:endParaRPr dirty="0"/>
          </a:p>
        </p:txBody>
      </p:sp>
      <p:sp>
        <p:nvSpPr>
          <p:cNvPr id="325" name="Google Shape;325;p26"/>
          <p:cNvSpPr/>
          <p:nvPr/>
        </p:nvSpPr>
        <p:spPr>
          <a:xfrm>
            <a:off x="1031184" y="9629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6"/>
          <p:cNvSpPr/>
          <p:nvPr/>
        </p:nvSpPr>
        <p:spPr>
          <a:xfrm>
            <a:off x="2810600" y="3081333"/>
            <a:ext cx="1079200" cy="9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" name="Google Shape;376;p31">
            <a:extLst>
              <a:ext uri="{FF2B5EF4-FFF2-40B4-BE49-F238E27FC236}">
                <a16:creationId xmlns:a16="http://schemas.microsoft.com/office/drawing/2014/main" id="{059BDAE8-F322-3497-10E9-E410546EC080}"/>
              </a:ext>
            </a:extLst>
          </p:cNvPr>
          <p:cNvSpPr txBox="1"/>
          <p:nvPr/>
        </p:nvSpPr>
        <p:spPr>
          <a:xfrm>
            <a:off x="0" y="5895083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Ingraham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 err="1">
                <a:latin typeface="Calibri"/>
                <a:ea typeface="Calibri"/>
                <a:cs typeface="Calibri"/>
                <a:sym typeface="Calibri"/>
              </a:rPr>
              <a:t>NeurIPS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2019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proceedings.neurips.cc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paper_files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/paper/2019/file/f3a4ff4839c56a5f460c88cce3666a2b-Paper.pdf</a:t>
            </a:r>
            <a:endParaRPr sz="1467" dirty="0"/>
          </a:p>
        </p:txBody>
      </p:sp>
    </p:spTree>
    <p:extLst>
      <p:ext uri="{BB962C8B-B14F-4D97-AF65-F5344CB8AC3E}">
        <p14:creationId xmlns:p14="http://schemas.microsoft.com/office/powerpoint/2010/main" val="2372558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/>
              <a:t>The MPNN architecture built for protein design by John Ingraham et al.</a:t>
            </a:r>
            <a:endParaRPr dirty="0"/>
          </a:p>
        </p:txBody>
      </p:sp>
      <p:sp>
        <p:nvSpPr>
          <p:cNvPr id="325" name="Google Shape;325;p26"/>
          <p:cNvSpPr/>
          <p:nvPr/>
        </p:nvSpPr>
        <p:spPr>
          <a:xfrm>
            <a:off x="1031184" y="9629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6"/>
          <p:cNvSpPr/>
          <p:nvPr/>
        </p:nvSpPr>
        <p:spPr>
          <a:xfrm>
            <a:off x="2810600" y="3081333"/>
            <a:ext cx="1079200" cy="9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" name="Picture 2" descr="A diagram of a sequence decode&#10;&#10;Description automatically generated with low confidence">
            <a:extLst>
              <a:ext uri="{FF2B5EF4-FFF2-40B4-BE49-F238E27FC236}">
                <a16:creationId xmlns:a16="http://schemas.microsoft.com/office/drawing/2014/main" id="{B088C12D-0558-857E-E667-A777F5DBF9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436"/>
          <a:stretch/>
        </p:blipFill>
        <p:spPr>
          <a:xfrm>
            <a:off x="301507" y="1290094"/>
            <a:ext cx="7482323" cy="4277812"/>
          </a:xfrm>
          <a:prstGeom prst="rect">
            <a:avLst/>
          </a:prstGeom>
        </p:spPr>
      </p:pic>
      <p:sp>
        <p:nvSpPr>
          <p:cNvPr id="4" name="Google Shape;376;p31">
            <a:extLst>
              <a:ext uri="{FF2B5EF4-FFF2-40B4-BE49-F238E27FC236}">
                <a16:creationId xmlns:a16="http://schemas.microsoft.com/office/drawing/2014/main" id="{059BDAE8-F322-3497-10E9-E410546EC080}"/>
              </a:ext>
            </a:extLst>
          </p:cNvPr>
          <p:cNvSpPr txBox="1"/>
          <p:nvPr/>
        </p:nvSpPr>
        <p:spPr>
          <a:xfrm>
            <a:off x="0" y="5895083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Ingraham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 err="1">
                <a:latin typeface="Calibri"/>
                <a:ea typeface="Calibri"/>
                <a:cs typeface="Calibri"/>
                <a:sym typeface="Calibri"/>
              </a:rPr>
              <a:t>NeurIPS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2019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proceedings.neurips.cc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paper_files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/paper/2019/file/f3a4ff4839c56a5f460c88cce3666a2b-Paper.pdf</a:t>
            </a:r>
            <a:endParaRPr sz="1467" dirty="0"/>
          </a:p>
        </p:txBody>
      </p:sp>
    </p:spTree>
    <p:extLst>
      <p:ext uri="{BB962C8B-B14F-4D97-AF65-F5344CB8AC3E}">
        <p14:creationId xmlns:p14="http://schemas.microsoft.com/office/powerpoint/2010/main" val="1014444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/>
              <a:t>The MPNN architecture built for protein design by John Ingraham et al.</a:t>
            </a:r>
            <a:endParaRPr dirty="0"/>
          </a:p>
        </p:txBody>
      </p:sp>
      <p:sp>
        <p:nvSpPr>
          <p:cNvPr id="325" name="Google Shape;325;p26"/>
          <p:cNvSpPr/>
          <p:nvPr/>
        </p:nvSpPr>
        <p:spPr>
          <a:xfrm>
            <a:off x="1031184" y="9629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6"/>
          <p:cNvSpPr/>
          <p:nvPr/>
        </p:nvSpPr>
        <p:spPr>
          <a:xfrm>
            <a:off x="2810600" y="3081333"/>
            <a:ext cx="1079200" cy="9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" name="Picture 2" descr="A diagram of a sequence decode&#10;&#10;Description automatically generated with low confidence">
            <a:extLst>
              <a:ext uri="{FF2B5EF4-FFF2-40B4-BE49-F238E27FC236}">
                <a16:creationId xmlns:a16="http://schemas.microsoft.com/office/drawing/2014/main" id="{B088C12D-0558-857E-E667-A777F5DBF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07" y="1290094"/>
            <a:ext cx="11588986" cy="4277812"/>
          </a:xfrm>
          <a:prstGeom prst="rect">
            <a:avLst/>
          </a:prstGeom>
        </p:spPr>
      </p:pic>
      <p:sp>
        <p:nvSpPr>
          <p:cNvPr id="4" name="Google Shape;376;p31">
            <a:extLst>
              <a:ext uri="{FF2B5EF4-FFF2-40B4-BE49-F238E27FC236}">
                <a16:creationId xmlns:a16="http://schemas.microsoft.com/office/drawing/2014/main" id="{059BDAE8-F322-3497-10E9-E410546EC080}"/>
              </a:ext>
            </a:extLst>
          </p:cNvPr>
          <p:cNvSpPr txBox="1"/>
          <p:nvPr/>
        </p:nvSpPr>
        <p:spPr>
          <a:xfrm>
            <a:off x="0" y="5895083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Ingraham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 err="1">
                <a:latin typeface="Calibri"/>
                <a:ea typeface="Calibri"/>
                <a:cs typeface="Calibri"/>
                <a:sym typeface="Calibri"/>
              </a:rPr>
              <a:t>NeurIPS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2019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proceedings.neurips.cc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paper_files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/paper/2019/file/f3a4ff4839c56a5f460c88cce3666a2b-Paper.pdf</a:t>
            </a:r>
            <a:endParaRPr sz="1467" dirty="0"/>
          </a:p>
        </p:txBody>
      </p:sp>
    </p:spTree>
    <p:extLst>
      <p:ext uri="{BB962C8B-B14F-4D97-AF65-F5344CB8AC3E}">
        <p14:creationId xmlns:p14="http://schemas.microsoft.com/office/powerpoint/2010/main" val="428984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/>
              <a:t>The MPNN architecture built for protein design by John Ingraham et al.</a:t>
            </a:r>
            <a:endParaRPr dirty="0"/>
          </a:p>
        </p:txBody>
      </p:sp>
      <p:sp>
        <p:nvSpPr>
          <p:cNvPr id="325" name="Google Shape;325;p26"/>
          <p:cNvSpPr/>
          <p:nvPr/>
        </p:nvSpPr>
        <p:spPr>
          <a:xfrm>
            <a:off x="1031184" y="9629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6"/>
          <p:cNvSpPr/>
          <p:nvPr/>
        </p:nvSpPr>
        <p:spPr>
          <a:xfrm>
            <a:off x="2810600" y="3081333"/>
            <a:ext cx="1079200" cy="9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" name="Google Shape;376;p31">
            <a:extLst>
              <a:ext uri="{FF2B5EF4-FFF2-40B4-BE49-F238E27FC236}">
                <a16:creationId xmlns:a16="http://schemas.microsoft.com/office/drawing/2014/main" id="{059BDAE8-F322-3497-10E9-E410546EC080}"/>
              </a:ext>
            </a:extLst>
          </p:cNvPr>
          <p:cNvSpPr txBox="1"/>
          <p:nvPr/>
        </p:nvSpPr>
        <p:spPr>
          <a:xfrm>
            <a:off x="0" y="5895083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Ingraham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 err="1">
                <a:latin typeface="Calibri"/>
                <a:ea typeface="Calibri"/>
                <a:cs typeface="Calibri"/>
                <a:sym typeface="Calibri"/>
              </a:rPr>
              <a:t>NeurIPS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2019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proceedings.neurips.cc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paper_files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/paper/2019/file/f3a4ff4839c56a5f460c88cce3666a2b-Paper.pdf</a:t>
            </a:r>
            <a:endParaRPr sz="1467" dirty="0"/>
          </a:p>
        </p:txBody>
      </p:sp>
      <p:pic>
        <p:nvPicPr>
          <p:cNvPr id="5" name="Picture 4" descr="A picture containing origami, diagram, drawing, sketch&#10;&#10;Description automatically generated">
            <a:extLst>
              <a:ext uri="{FF2B5EF4-FFF2-40B4-BE49-F238E27FC236}">
                <a16:creationId xmlns:a16="http://schemas.microsoft.com/office/drawing/2014/main" id="{64428BE2-FD9F-C1C6-9DDF-7E819E1D7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545" y="1216600"/>
            <a:ext cx="9318271" cy="44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93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>
              <a:spcBef>
                <a:spcPts val="0"/>
              </a:spcBef>
            </a:pPr>
            <a:r>
              <a:rPr lang="en" dirty="0"/>
              <a:t>The MPNN architecture built for protein design by John Ingraham et al.</a:t>
            </a:r>
            <a:endParaRPr dirty="0"/>
          </a:p>
        </p:txBody>
      </p:sp>
      <p:sp>
        <p:nvSpPr>
          <p:cNvPr id="325" name="Google Shape;325;p26"/>
          <p:cNvSpPr/>
          <p:nvPr/>
        </p:nvSpPr>
        <p:spPr>
          <a:xfrm>
            <a:off x="1031184" y="962917"/>
            <a:ext cx="659600" cy="68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30" name="Google Shape;330;p26"/>
          <p:cNvSpPr/>
          <p:nvPr/>
        </p:nvSpPr>
        <p:spPr>
          <a:xfrm>
            <a:off x="2810600" y="3081333"/>
            <a:ext cx="1079200" cy="935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" name="Google Shape;376;p31">
            <a:extLst>
              <a:ext uri="{FF2B5EF4-FFF2-40B4-BE49-F238E27FC236}">
                <a16:creationId xmlns:a16="http://schemas.microsoft.com/office/drawing/2014/main" id="{059BDAE8-F322-3497-10E9-E410546EC080}"/>
              </a:ext>
            </a:extLst>
          </p:cNvPr>
          <p:cNvSpPr txBox="1"/>
          <p:nvPr/>
        </p:nvSpPr>
        <p:spPr>
          <a:xfrm>
            <a:off x="0" y="5895083"/>
            <a:ext cx="4830800" cy="7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Ingraham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" sz="1733" dirty="0">
                <a:latin typeface="Calibri"/>
                <a:ea typeface="Calibri"/>
                <a:cs typeface="Calibri"/>
                <a:sym typeface="Calibri"/>
              </a:rPr>
              <a:t> et al.,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733" i="1" dirty="0" err="1">
                <a:latin typeface="Calibri"/>
                <a:ea typeface="Calibri"/>
                <a:cs typeface="Calibri"/>
                <a:sym typeface="Calibri"/>
              </a:rPr>
              <a:t>NeurIPS</a:t>
            </a:r>
            <a:r>
              <a:rPr lang="en" sz="1733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2019</a:t>
            </a:r>
            <a:endParaRPr sz="1733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115000"/>
              </a:lnSpc>
            </a:pP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proceedings.neurips.cc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467" u="sng" dirty="0" err="1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paper_files</a:t>
            </a:r>
            <a:r>
              <a:rPr lang="en-US" sz="1467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/paper/2019/file/f3a4ff4839c56a5f460c88cce3666a2b-Paper.pdf</a:t>
            </a:r>
            <a:endParaRPr sz="1467" dirty="0"/>
          </a:p>
        </p:txBody>
      </p:sp>
      <p:pic>
        <p:nvPicPr>
          <p:cNvPr id="3" name="Picture 2" descr="A picture containing text, receipt, font, screenshot&#10;&#10;Description automatically generated">
            <a:extLst>
              <a:ext uri="{FF2B5EF4-FFF2-40B4-BE49-F238E27FC236}">
                <a16:creationId xmlns:a16="http://schemas.microsoft.com/office/drawing/2014/main" id="{65B8EBA6-695F-9B38-9267-E70E47E78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430" y="1646517"/>
            <a:ext cx="8855139" cy="336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480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803</TotalTime>
  <Words>474</Words>
  <Application>Microsoft Macintosh PowerPoint</Application>
  <PresentationFormat>Widescreen</PresentationFormat>
  <Paragraphs>53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Protein sequence design</vt:lpstr>
      <vt:lpstr>We covered protein structure prediction</vt:lpstr>
      <vt:lpstr>Common data representations for proteins in machine learning</vt:lpstr>
      <vt:lpstr>ProteinMPNN predicts protein sequences given a backbone structure</vt:lpstr>
      <vt:lpstr>The MPNN architecture built for protein design by John Ingraham et al.</vt:lpstr>
      <vt:lpstr>The MPNN architecture built for protein design by John Ingraham et al.</vt:lpstr>
      <vt:lpstr>The MPNN architecture built for protein design by John Ingraham et al.</vt:lpstr>
      <vt:lpstr>The MPNN architecture built for protein design by John Ingraham et al.</vt:lpstr>
      <vt:lpstr>The MPNN architecture built for protein design by John Ingraham et al.</vt:lpstr>
      <vt:lpstr>ProteinMPNN predicts protein sequences given a backbone structure</vt:lpstr>
      <vt:lpstr>ProteinMPNN predicts protein sequences given a backbone structure</vt:lpstr>
      <vt:lpstr>ProteinMPNN predicts protein sequences given a backbone structure</vt:lpstr>
      <vt:lpstr>ProteinMPNN predicts protein sequences given a backbone structure</vt:lpstr>
      <vt:lpstr>ProteinMPNN performance breakdown – single chain</vt:lpstr>
      <vt:lpstr>ProteinMPNN performance</vt:lpstr>
      <vt:lpstr>Increasing ProteinMPNN sampling temperature increases sequence diversity (and entropy)</vt:lpstr>
      <vt:lpstr>Increasing ProteinMPNN sampling temperature increases sequence diversity (and entropy)</vt:lpstr>
      <vt:lpstr>AlphaFold performance on ProteinMPNN sequences</vt:lpstr>
      <vt:lpstr>ProteinMPNN can design on multi-chain pdbs</vt:lpstr>
      <vt:lpstr>ProteinMPNN Demonstration</vt:lpstr>
      <vt:lpstr>ProteinMPNN Demonstration</vt:lpstr>
      <vt:lpstr>Slide 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Protein structure prediction</dc:title>
  <dc:creator>Deniz Akpinaroglu</dc:creator>
  <cp:lastModifiedBy>Deniz Akpinaroglu</cp:lastModifiedBy>
  <cp:revision>24</cp:revision>
  <dcterms:created xsi:type="dcterms:W3CDTF">2023-06-07T23:55:33Z</dcterms:created>
  <dcterms:modified xsi:type="dcterms:W3CDTF">2023-07-13T23:33:21Z</dcterms:modified>
</cp:coreProperties>
</file>

<file path=docProps/thumbnail.jpeg>
</file>